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90" r:id="rId5"/>
    <p:sldId id="261" r:id="rId6"/>
    <p:sldId id="262" r:id="rId7"/>
    <p:sldId id="291" r:id="rId8"/>
    <p:sldId id="263" r:id="rId9"/>
    <p:sldId id="264" r:id="rId10"/>
    <p:sldId id="265" r:id="rId11"/>
    <p:sldId id="292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8E9"/>
    <a:srgbClr val="109270"/>
    <a:srgbClr val="FFF0C1"/>
    <a:srgbClr val="78B64E"/>
    <a:srgbClr val="FFE7E1"/>
    <a:srgbClr val="FFC6B9"/>
    <a:srgbClr val="FF9981"/>
    <a:srgbClr val="DC4B3C"/>
    <a:srgbClr val="17D7A5"/>
    <a:srgbClr val="FDF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 snapToGrid="0">
      <p:cViewPr>
        <p:scale>
          <a:sx n="64" d="100"/>
          <a:sy n="64" d="100"/>
        </p:scale>
        <p:origin x="9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9519602732585E-2"/>
          <c:y val="2.6110321144522958E-2"/>
          <c:w val="0.94444426545699789"/>
          <c:h val="0.8710626821984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0927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6B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9DE55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До 35 років</c:v>
                </c:pt>
                <c:pt idx="1">
                  <c:v>До 50 років</c:v>
                </c:pt>
                <c:pt idx="2">
                  <c:v>50 років і більше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До 35 років</c:v>
                </c:pt>
                <c:pt idx="1">
                  <c:v>До 50 років</c:v>
                </c:pt>
                <c:pt idx="2">
                  <c:v>50 років і більше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До 35 років</c:v>
                </c:pt>
                <c:pt idx="1">
                  <c:v>До 50 років</c:v>
                </c:pt>
                <c:pt idx="2">
                  <c:v>50 років і більше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756248"/>
        <c:axId val="251201984"/>
      </c:barChart>
      <c:catAx>
        <c:axId val="18775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51201984"/>
        <c:crosses val="autoZero"/>
        <c:auto val="1"/>
        <c:lblAlgn val="ctr"/>
        <c:lblOffset val="100"/>
        <c:noMultiLvlLbl val="0"/>
      </c:catAx>
      <c:valAx>
        <c:axId val="25120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775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Повна вища освіта</c:v>
                </c:pt>
                <c:pt idx="1">
                  <c:v>Неповна вища освіта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Повна вища освіта</c:v>
                </c:pt>
                <c:pt idx="1">
                  <c:v>Неповна вища освіта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Повна вища освіта</c:v>
                </c:pt>
                <c:pt idx="1">
                  <c:v>Неповна вища освіта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1203160"/>
        <c:axId val="251201592"/>
      </c:barChart>
      <c:catAx>
        <c:axId val="25120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251201592"/>
        <c:crosses val="autoZero"/>
        <c:auto val="1"/>
        <c:lblAlgn val="ctr"/>
        <c:lblOffset val="100"/>
        <c:noMultiLvlLbl val="0"/>
      </c:catAx>
      <c:valAx>
        <c:axId val="251201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120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28929717118696"/>
          <c:y val="0"/>
          <c:w val="0.37698590453971037"/>
          <c:h val="0.785235907661754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EAEAEA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rgbClr val="EAEAEA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rgbClr val="EAEAEA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8181"/>
              </a:solidFill>
              <a:ln w="19050">
                <a:solidFill>
                  <a:srgbClr val="EAEAEA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rgbClr val="EAEAEA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954CC"/>
              </a:solidFill>
              <a:ln w="19050">
                <a:solidFill>
                  <a:srgbClr val="EAEAEA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rgbClr val="EAEAEA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Спеціаліст вищої категорії</c:v>
                </c:pt>
                <c:pt idx="1">
                  <c:v>Спеціаліст першої категорії</c:v>
                </c:pt>
                <c:pt idx="2">
                  <c:v>Спеціаліст другої категорії</c:v>
                </c:pt>
                <c:pt idx="3">
                  <c:v>11-тий тарифний розряд</c:v>
                </c:pt>
                <c:pt idx="4">
                  <c:v>10-тий тарифний розряд</c:v>
                </c:pt>
                <c:pt idx="5">
                  <c:v>"Вихователь-методист"/ "Старший вихователь"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618414546007834E-2"/>
          <c:y val="0.81457647641964925"/>
          <c:w val="0.91171003081136592"/>
          <c:h val="0.18542352358035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41029593523044E-2"/>
          <c:y val="2.0764435695538062E-2"/>
          <c:w val="0.70520368039496917"/>
          <c:h val="0.84888537835591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 років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рік</c:v>
                </c:pt>
                <c:pt idx="1">
                  <c:v>2022-2023 рік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Понад 3 роки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рік</c:v>
                </c:pt>
                <c:pt idx="1">
                  <c:v>2022-2023 рік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Понад 10 років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рік</c:v>
                </c:pt>
                <c:pt idx="1">
                  <c:v>2022-2023 рік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Понад 20 років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рік</c:v>
                </c:pt>
                <c:pt idx="1">
                  <c:v>2022-2023 рік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Понад 30 років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рік</c:v>
                </c:pt>
                <c:pt idx="1">
                  <c:v>2022-2023 рік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Понад 40 років</c:v>
                </c:pt>
              </c:strCache>
            </c:strRef>
          </c:tx>
          <c:spPr>
            <a:solidFill>
              <a:srgbClr val="99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latin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рік</c:v>
                </c:pt>
                <c:pt idx="1">
                  <c:v>2022-2023 рік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237416"/>
        <c:axId val="252237808"/>
        <c:axId val="0"/>
      </c:bar3DChart>
      <c:catAx>
        <c:axId val="252237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Навчальний рік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252237808"/>
        <c:crossesAt val="0"/>
        <c:auto val="1"/>
        <c:lblAlgn val="ctr"/>
        <c:lblOffset val="100"/>
        <c:noMultiLvlLbl val="0"/>
      </c:catAx>
      <c:valAx>
        <c:axId val="252237808"/>
        <c:scaling>
          <c:orientation val="minMax"/>
          <c:max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 осіб</a:t>
                </a:r>
              </a:p>
              <a:p>
                <a:pPr>
                  <a:defRPr sz="18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1800" baseline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252237416"/>
        <c:crosses val="autoZero"/>
        <c:crossBetween val="between"/>
        <c:majorUnit val="1"/>
        <c:minorUnit val="1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82018813096476151"/>
          <c:y val="0.33542967032601018"/>
          <c:w val="0.15735005412059341"/>
          <c:h val="0.44282206331019597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31820547654447"/>
          <c:y val="2.8677788008513862E-2"/>
          <c:w val="0.84227433527330819"/>
          <c:h val="0.76803402208449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2.3148148148148147E-3"/>
                  <c:y val="0"/>
                </c:manualLayout>
              </c:layout>
              <c:tx>
                <c:rich>
                  <a:bodyPr/>
                  <a:lstStyle/>
                  <a:p>
                    <a:fld id="{F4B81961-C95C-4DE9-9A3D-CCA53147D85B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Початок навчального року</c:v>
                </c:pt>
                <c:pt idx="1">
                  <c:v>Кінець навчального року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32.5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EC6F09F-7EFA-446B-9319-8E6E016F5E11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47B8AED-E939-4146-B22F-A402C36E860D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Початок навчального року</c:v>
                </c:pt>
                <c:pt idx="1">
                  <c:v>Кінець навчального року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42.5</c:v>
                </c:pt>
                <c:pt idx="1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439937C-9F58-42E0-B97C-A964FE03FB0D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6911991-F6FC-45CE-AF49-7FE7ABA37C8D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Початок навчального року</c:v>
                </c:pt>
                <c:pt idx="1">
                  <c:v>Кінець навчального року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5771264"/>
        <c:axId val="305773616"/>
      </c:barChart>
      <c:catAx>
        <c:axId val="30577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ru-RU" sz="1600" baseline="0">
                    <a:latin typeface="Times New Roman" pitchFamily="18" charset="0"/>
                    <a:cs typeface="Times New Roman" pitchFamily="18" charset="0"/>
                  </a:rPr>
                  <a:t>Показники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05773616"/>
        <c:crosses val="autoZero"/>
        <c:auto val="1"/>
        <c:lblAlgn val="ctr"/>
        <c:lblOffset val="100"/>
        <c:noMultiLvlLbl val="0"/>
      </c:catAx>
      <c:valAx>
        <c:axId val="305773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ru-RU" sz="1600" baseline="0">
                    <a:latin typeface="Times New Roman" pitchFamily="18" charset="0"/>
                    <a:cs typeface="Times New Roman" pitchFamily="18" charset="0"/>
                  </a:rPr>
                  <a:t>Відсотки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30577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04643130260482"/>
          <c:y val="0.89533224533386935"/>
          <c:w val="0.27324266272071435"/>
          <c:h val="0.10090947507751033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427048280127657E-2"/>
          <c:y val="3.3617696649751588E-2"/>
          <c:w val="0.93992405310545779"/>
          <c:h val="0.871777033163247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strRef>
              <c:f>Лист1!$A$2:$A$5</c:f>
              <c:strCache>
                <c:ptCount val="3"/>
                <c:pt idx="0">
                  <c:v>Високий рівень 19 дітей (37%)</c:v>
                </c:pt>
                <c:pt idx="1">
                  <c:v>Достатній рівень 20 дітей (39%)</c:v>
                </c:pt>
                <c:pt idx="2">
                  <c:v>Середній рівень 12 дітей (24%)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Високий рівень 19 дітей (37%)</c:v>
                </c:pt>
                <c:pt idx="1">
                  <c:v>Достатній рівень 20 дітей (39%)</c:v>
                </c:pt>
                <c:pt idx="2">
                  <c:v>Середній рівень 12 дітей (24%)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Високий рівень 19 дітей (37%)</c:v>
                </c:pt>
                <c:pt idx="1">
                  <c:v>Достатній рівень 20 дітей (39%)</c:v>
                </c:pt>
                <c:pt idx="2">
                  <c:v>Середній рівень 12 дітей (24%)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131336"/>
        <c:axId val="454126632"/>
        <c:axId val="0"/>
      </c:bar3DChart>
      <c:catAx>
        <c:axId val="45413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54126632"/>
        <c:crosses val="autoZero"/>
        <c:auto val="1"/>
        <c:lblAlgn val="ctr"/>
        <c:lblOffset val="100"/>
        <c:noMultiLvlLbl val="0"/>
      </c:catAx>
      <c:valAx>
        <c:axId val="45412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5413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cat>
            <c:strRef>
              <c:f>Лист1!$A$2:$A$5</c:f>
              <c:strCache>
                <c:ptCount val="3"/>
                <c:pt idx="0">
                  <c:v>Високий рівень 26 дітей (45%)</c:v>
                </c:pt>
                <c:pt idx="1">
                  <c:v>Достатній рівень 22 дитини (38%)</c:v>
                </c:pt>
                <c:pt idx="2">
                  <c:v>Середній рівень 10 дітей (17%)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22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Високий рівень 26 дітей (45%)</c:v>
                </c:pt>
                <c:pt idx="1">
                  <c:v>Достатній рівень 22 дитини (38%)</c:v>
                </c:pt>
                <c:pt idx="2">
                  <c:v>Середній рівень 10 дітей (17%)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Високий рівень 26 дітей (45%)</c:v>
                </c:pt>
                <c:pt idx="1">
                  <c:v>Достатній рівень 22 дитини (38%)</c:v>
                </c:pt>
                <c:pt idx="2">
                  <c:v>Середній рівень 10 дітей (17%)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983424"/>
        <c:axId val="412981072"/>
        <c:axId val="0"/>
      </c:bar3DChart>
      <c:catAx>
        <c:axId val="4129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12981072"/>
        <c:crosses val="autoZero"/>
        <c:auto val="1"/>
        <c:lblAlgn val="ctr"/>
        <c:lblOffset val="100"/>
        <c:noMultiLvlLbl val="0"/>
      </c:catAx>
      <c:valAx>
        <c:axId val="41298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1298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cat>
            <c:strRef>
              <c:f>Лист1!$A$2:$A$5</c:f>
              <c:strCache>
                <c:ptCount val="3"/>
                <c:pt idx="0">
                  <c:v>Високий рівень 17 дітей (31%)</c:v>
                </c:pt>
                <c:pt idx="1">
                  <c:v>Достатній рівень 29 дітей (53%)</c:v>
                </c:pt>
                <c:pt idx="2">
                  <c:v>Середній рівень 9 дітей (16%)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29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Високий рівень 17 дітей (31%)</c:v>
                </c:pt>
                <c:pt idx="1">
                  <c:v>Достатній рівень 29 дітей (53%)</c:v>
                </c:pt>
                <c:pt idx="2">
                  <c:v>Середній рівень 9 дітей (16%)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Високий рівень 17 дітей (31%)</c:v>
                </c:pt>
                <c:pt idx="1">
                  <c:v>Достатній рівень 29 дітей (53%)</c:v>
                </c:pt>
                <c:pt idx="2">
                  <c:v>Середній рівень 9 дітей (16%)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120752"/>
        <c:axId val="454117224"/>
        <c:axId val="0"/>
      </c:bar3DChart>
      <c:catAx>
        <c:axId val="45412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54117224"/>
        <c:crosses val="autoZero"/>
        <c:auto val="1"/>
        <c:lblAlgn val="ctr"/>
        <c:lblOffset val="100"/>
        <c:noMultiLvlLbl val="0"/>
      </c:catAx>
      <c:valAx>
        <c:axId val="45411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uk-UA"/>
          </a:p>
        </c:txPr>
        <c:crossAx val="45412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EDC7D-6CED-4730-81FA-DBDBA50FDFE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0F11-051D-4314-B3BB-710BA754FD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9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83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51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17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57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913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46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35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78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49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13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3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14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6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0F11-051D-4314-B3BB-710BA754FD3D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08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52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59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09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05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92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99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46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1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25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18B3-CF2E-48E2-A70E-11EB793C5A7E}" type="datetimeFigureOut">
              <a:rPr lang="uk-UA" smtClean="0"/>
              <a:t>28.06.2023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8C11-8AC1-4E70-AD8F-B606FB574E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56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saturation sat="300000"/>
                    </a14:imgEffect>
                    <a14:imgEffect>
                      <a14:brightnessContrast bright="7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3657" y="973053"/>
            <a:ext cx="5604681" cy="186877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Хмельницький заклад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дошкільної освіти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комбінованого типу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(ясла – садок) № 7 «Козачок»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Хмельницької міської ради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Хмельницької області</a:t>
            </a:r>
            <a:endParaRPr lang="uk-UA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3998" y="3288139"/>
            <a:ext cx="9144000" cy="3167252"/>
          </a:xfrm>
        </p:spPr>
        <p:txBody>
          <a:bodyPr>
            <a:normAutofit lnSpcReduction="10000"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 керівника</a:t>
            </a:r>
          </a:p>
          <a:p>
            <a:endParaRPr lang="uk-UA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Буковської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Ганни Петрівни (спеціаліст вищої категорії, педагогічний стаж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років)</a:t>
            </a: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2" y="667282"/>
            <a:ext cx="2174545" cy="21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склад педагогічних працівників ХЗДО № 7 «</a:t>
            </a:r>
            <a: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Козачок» за </a:t>
            </a:r>
            <a: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стажем роботи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099296"/>
              </p:ext>
            </p:extLst>
          </p:nvPr>
        </p:nvGraphicFramePr>
        <p:xfrm>
          <a:off x="502920" y="1825624"/>
          <a:ext cx="11308080" cy="480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931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та напрямки роботи  на 2022-2023 начальний рік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дієвості національно-патріотичного виховання  через літературно-художні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соціально-громадянської компетентності дітей дошкільного  віку  в  дотриманні правил  безпеки  та доцільної  поведінки.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фізичному  і  психологічному  здоров’ю  дошкільників  шляхом  використання педагогічних  технік  та  технологій.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771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3880"/>
            <a:ext cx="10515600" cy="112680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 МЦФР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Наказ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 науки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12.01.2021 № 33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дошкілля».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О.І.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Л.М., Максименко О.Л.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Лист МОН від 23.05.2017 №1/11-4988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Шкваріна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Низьковська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ІІТЗО від 28.07.2015 № 14,1/12-Г-952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3-х до 7-ми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Авт. Шевчук А.С. Вид.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Лист МЗОІ від 18.05.2020 № 22.1/12-Г-282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передшкільного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мозаїка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Зданевич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Пісоцька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Миськова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Таранціца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 Лист ІМЗО від 08.11.2019 № 22.1/12-Г-1052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7835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 служби на 2022/2023 навчальний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713720" cy="480377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безпечного, комфортного, інклюзивного середовища  для  всіх учасників освітнього процесу.</a:t>
            </a:r>
          </a:p>
          <a:p>
            <a:pPr lvl="0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освітньої  діяльності закладу  дошкільної  освіти у формуванні соціально-громадянської  компетентності дітей  дошкільного  віку  шляхом використання  авторських ідей, технік, освітніх  технологій.</a:t>
            </a:r>
          </a:p>
          <a:p>
            <a:pPr lvl="0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 педагогічних працівників  на  самоосвіту  і  саморозвиток задля формувань системних професійних знань  педагогів відповідно Професійного стандарту «Вихователь закладу  дошкільної  освіти»</a:t>
            </a:r>
          </a:p>
          <a:p>
            <a:pPr lvl="0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ментального здоров’я усіх  учасників освітнього процесу та  розвитку дітей з  урахуванням вікових  особливостей  дошкільників, реалізовуючи  принцип  наступності між  дошкільною  освітою та Новою  українською  школою.</a:t>
            </a:r>
          </a:p>
          <a:p>
            <a:pPr lvl="0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 академічної  свободи  педагогічних  працівників  відповідно кваліфікаційного  рівня  та педагогічної  майстерності,  включаючи  свободу    від  втручання  в  педагогічну  та  науково-педагогічну  діяльність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717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 вивчення  рівнів засвоєння  розділів  програми «Українське  дошкілля»  дітьми старшого дошкільного  віку.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112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Обстежено дітей на момент комплексного  вивчення  -  40  дітей 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184880"/>
              </p:ext>
            </p:extLst>
          </p:nvPr>
        </p:nvGraphicFramePr>
        <p:xfrm>
          <a:off x="1752599" y="2590800"/>
          <a:ext cx="9311640" cy="236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661"/>
                <a:gridCol w="2327661"/>
                <a:gridCol w="2327661"/>
                <a:gridCol w="2328657"/>
              </a:tblGrid>
              <a:tr h="165734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 в повній мірі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DE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в  достатній мірі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DE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посередньо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DE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мінімально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DE55"/>
                    </a:solidFill>
                  </a:tcPr>
                </a:tc>
              </a:tr>
              <a:tr h="704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 – 50 %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DE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 -  40%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F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 – 10%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F6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F6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73152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виконання змісту Базового компоненту дошкільної освіти України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літьми раннього та  дошкільного віку по Хмельницьк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ому закладі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 7 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Козачок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2022/2023 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обстежено 126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</a:p>
          <a:p>
            <a:pPr marL="0" indent="0" algn="ctr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 В порівнянні з попереднім роком зріс показник у дошкільників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високим рівнем розвитку та зменшився показник з мінімальним рівнем розвитку.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0109"/>
              </p:ext>
            </p:extLst>
          </p:nvPr>
        </p:nvGraphicFramePr>
        <p:xfrm>
          <a:off x="1889761" y="3635534"/>
          <a:ext cx="8991600" cy="1789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519"/>
                <a:gridCol w="1634044"/>
                <a:gridCol w="2356304"/>
                <a:gridCol w="1960512"/>
                <a:gridCol w="1928221"/>
              </a:tblGrid>
              <a:tr h="134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Зведені дані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в повній мірі (%)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в достатній мірі (%)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посередньо (%)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Компетенція сформована мінімально (%)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</a:tr>
              <a:tr h="447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44%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39 %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15%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2%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Моніторингове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 діяльності  педагогічного  складу колективу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Вивчалось: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 професійного зростання  педагогів;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 умов постійного підвищення кваліфікації  педагогів;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комунікації з батьками;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задоволеність освітнім середовищем та  умовами  праці в закладі;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клімат у  співпраці  педагогів;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 прав педагогічних  працівників;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 педагогічної  ради;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організації  навчання  з  охорони  праці   та  безпеки життєдіяльності  та  інші.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037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досліджень: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педагогічною  діяльністю;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 та групова взаємодія педагогів  з  адміністрацією закладу;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 батьками;</a:t>
            </a:r>
          </a:p>
          <a:p>
            <a:pPr lvl="0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педагогів в громадську діяльність;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 трудових  та  творчих  завдань;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звітування  про виконання  Програми  підвищення  кваліфікації педагогічних  працівників  закладу;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  педагогів;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 вивчення  досягнень дітей  закладу.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3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педагогічного  колективу  на  кінець  навчального  року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 рівень  педагогічного  партнерства  вихователів ЗДО;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задіяння  кожного  педагога  в  педагогічних  дослідженнях;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  практики  в  умовах правого режиму  воєнного  стану;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 поширення  передового  педагогічного  досвіду;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активність у  соціальних, культурних, волонтерських проектах.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411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ІІ етапу діагностики готовності дітей до навчання у школі                                           за 2022/2023 навчальний рік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515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06933"/>
              </p:ext>
            </p:extLst>
          </p:nvPr>
        </p:nvGraphicFramePr>
        <p:xfrm>
          <a:off x="838200" y="2651052"/>
          <a:ext cx="10440538" cy="3359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134"/>
                <a:gridCol w="1863780"/>
                <a:gridCol w="964469"/>
                <a:gridCol w="1481451"/>
                <a:gridCol w="1128139"/>
                <a:gridCol w="1304795"/>
                <a:gridCol w="1305885"/>
                <a:gridCol w="1305885"/>
              </a:tblGrid>
              <a:tr h="8291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8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респондентів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8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прояву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950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</a:t>
                      </a: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68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</a:tr>
              <a:tr h="468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</a:tr>
              <a:tr h="59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93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льної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7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Козачок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/>
          <a:lstStyle/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2" y="1825624"/>
            <a:ext cx="7086375" cy="432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67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36165"/>
              </p:ext>
            </p:extLst>
          </p:nvPr>
        </p:nvGraphicFramePr>
        <p:xfrm>
          <a:off x="626091" y="627797"/>
          <a:ext cx="10939818" cy="50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39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17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обота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охорони праці та безпеки життєдіяльності, цивільного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роботу служба охорони праці, призначені відповідальні;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розроблені, затверджені та обліковані інструкції з охорони праці;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 визначається готовність закладу до нового навчального року, осінньо-зимового періоду;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 медичні огляди працівників;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поетапно виконуються комплексні плани-заходи з охорони праці, цивільного захисту та пожежної безпеки.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090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атеріали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цивільного захисту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 «Козачок».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сигналу «ПОВІТРЯНА ТРИВОГА».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у рюкзачку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ЗДО)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ЗДО: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Розлука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татом: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941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6728" y="500062"/>
            <a:ext cx="127879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 аналіз захворюваності,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та травматизму</a:t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 2021 - 2022 роки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633970"/>
              </p:ext>
            </p:extLst>
          </p:nvPr>
        </p:nvGraphicFramePr>
        <p:xfrm>
          <a:off x="1114000" y="1668462"/>
          <a:ext cx="10099342" cy="500353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370870"/>
                <a:gridCol w="2864236"/>
                <a:gridCol w="2864236"/>
              </a:tblGrid>
              <a:tr h="2441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41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дітей на кінець року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Середньорічна чисельність дітей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днів пропущених через хворобу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днів, пропущених однією дитиною через хворобу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випадків захворюваності в абсолютних числах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відвідування (%)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 пропусків через хворобу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123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 (всього):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побутовий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садовий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вуличний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1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1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1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4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 аналіз випадків травматизму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 2021 - 2022 роки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912446"/>
              </p:ext>
            </p:extLst>
          </p:nvPr>
        </p:nvGraphicFramePr>
        <p:xfrm>
          <a:off x="838199" y="1843087"/>
          <a:ext cx="10277476" cy="37942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14058"/>
                <a:gridCol w="2931709"/>
                <a:gridCol w="2931709"/>
              </a:tblGrid>
              <a:tr h="5255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Рік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55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40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 (всього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Побутовий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Садовий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Вуличний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5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5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5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5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17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 аналіз виконання норм харчування за  2021 - 2022 роки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966065" y="-45177"/>
            <a:ext cx="21202585" cy="50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950945"/>
              </p:ext>
            </p:extLst>
          </p:nvPr>
        </p:nvGraphicFramePr>
        <p:xfrm>
          <a:off x="1200148" y="1114117"/>
          <a:ext cx="9791701" cy="5551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0228"/>
                <a:gridCol w="1779283"/>
                <a:gridCol w="2181095"/>
                <a:gridCol w="2181095"/>
              </a:tblGrid>
              <a:tr h="5529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продукту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на одну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дитину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 виконання норм 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харчування, %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29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uk-UA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uk-UA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Овочі сезонні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180/ 240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Фрукти свіжі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120/160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Сік пастеризований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48/72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2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Злакові, зернові, бобові, макаронні вироби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240/300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Картопля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64/80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Хліб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60/60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16/24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Птиця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54/72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Свинина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18/24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Яйця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0,016/0,016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вершкове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6/7,5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31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</a:t>
            </a:r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42773"/>
              </p:ext>
            </p:extLst>
          </p:nvPr>
        </p:nvGraphicFramePr>
        <p:xfrm>
          <a:off x="1443789" y="1690688"/>
          <a:ext cx="9320462" cy="4373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5001"/>
                <a:gridCol w="1693869"/>
                <a:gridCol w="2075198"/>
                <a:gridCol w="2076394"/>
              </a:tblGrid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Олія рослинна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13/14,5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Цукор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0/25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2/2,4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 твердий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6/9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150/200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Кефір, йогурт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40/50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 кисломолочний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40/50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3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Сухофрукти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41513"/>
              </p:ext>
            </p:extLst>
          </p:nvPr>
        </p:nvGraphicFramePr>
        <p:xfrm>
          <a:off x="1455369" y="471488"/>
          <a:ext cx="9305365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1613"/>
                <a:gridCol w="1675504"/>
                <a:gridCol w="2057400"/>
                <a:gridCol w="2070848"/>
              </a:tblGrid>
              <a:tr h="4825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продукту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на одну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дитину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 виконання норм 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харчування, %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825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3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931"/>
            <a:ext cx="10515600" cy="1585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ільги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оплаті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25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дітей-інвалідів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 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навчаються у інклюзивних групах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мають статус дитини, які постраждали внаслідок воєнних дій і збройних конфліктів, або з числа внутрішньо переміщених осіб –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сімей, які отримують допомогу відповідно до Закону України «Про державну соціальну допомогу малозабезпеченим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брали участь у заходах, необхідних для забезпечення оборони України, захисту безпеки населення та інтересів держави у зв’язку з військовою агресією Російської  Федерації проти України, з сімей загиблих (померлих) Захисників і Захисниць  України» -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багатодітних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травень 2023 року в закладі  освіти навчаються: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дитини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рівнем  підтримки  з корекційно-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заняттями в  кількості 8 годин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дитина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рівнем  підтримки   з корекційно-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заняттями в кількості 6  годин</a:t>
            </a:r>
          </a:p>
          <a:p>
            <a:pPr lvl="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дитини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ІІІ рівнем  підтримки  з корекційно-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заняттями в  кількості 4  годин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 них дві  дитини  вибуває до  навчання у  школі (ІІІ та 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 підтримки).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3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 з порушенням мовлення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18 дітей логопедичної групи: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проведена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діагнозу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734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96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ХЗДО № 7 «Козачок»</a:t>
            </a:r>
            <a:b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комбінованого типу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002" y="1811554"/>
            <a:ext cx="10007991" cy="48987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Розрахований на 110 місць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навчання –українська</a:t>
            </a:r>
          </a:p>
          <a:p>
            <a:pPr marL="0" indent="0" algn="ctr">
              <a:buNone/>
            </a:pP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вік                                                                        Старший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дошкільний вік</a:t>
            </a:r>
          </a:p>
          <a:p>
            <a:pPr marL="0" indent="0">
              <a:buNone/>
            </a:pPr>
            <a:endPara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Молодший                                                                                  Старший                                                                                         	дошкільний вік                                                                    дошкільний вік</a:t>
            </a:r>
          </a:p>
          <a:p>
            <a:pPr marL="0" indent="0">
              <a:buNone/>
            </a:pPr>
            <a:endPara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Середній                                             </a:t>
            </a:r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дошкільний вік                               дошкільний вік </a:t>
            </a:r>
          </a:p>
          <a:p>
            <a:pPr marL="0" indent="0">
              <a:buNone/>
            </a:pPr>
            <a:endParaRPr lang="uk-UA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розвиток    </a:t>
            </a:r>
            <a:r>
              <a:rPr lang="uk-UA" sz="1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освітні послуги   </a:t>
            </a: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Логопедична група   </a:t>
            </a:r>
            <a:r>
              <a:rPr lang="uk-UA" sz="1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 група</a:t>
            </a:r>
            <a:endParaRPr lang="uk-UA" sz="1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3138" y="3504872"/>
            <a:ext cx="1405720" cy="1419367"/>
          </a:xfrm>
          <a:prstGeom prst="ellipse">
            <a:avLst/>
          </a:prstGeom>
          <a:solidFill>
            <a:srgbClr val="0C6C53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вікових груп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211452" y="3152086"/>
            <a:ext cx="1181686" cy="53457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009292" y="4340157"/>
            <a:ext cx="1160585" cy="21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839286" y="4924239"/>
            <a:ext cx="661182" cy="5199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14836" y="4981193"/>
            <a:ext cx="661182" cy="5199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73973" y="4947041"/>
            <a:ext cx="725633" cy="5304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966451" y="4206239"/>
            <a:ext cx="1080269" cy="831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66451" y="4340157"/>
            <a:ext cx="1080269" cy="2110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761742" y="3305908"/>
            <a:ext cx="1484823" cy="36668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798858" y="3435913"/>
            <a:ext cx="1447707" cy="34825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43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Діагностичне обстеження рівня засвоєння дітьми програми гуртка англійської мови 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охоплених  дітей: 51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10941278"/>
              </p:ext>
            </p:extLst>
          </p:nvPr>
        </p:nvGraphicFramePr>
        <p:xfrm>
          <a:off x="3154594" y="2114906"/>
          <a:ext cx="8611017" cy="406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41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493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Діагностичне обстеження рівня засвоєння дітьми програми гуртка з хореографії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охоплених дітей: 58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10945392"/>
              </p:ext>
            </p:extLst>
          </p:nvPr>
        </p:nvGraphicFramePr>
        <p:xfrm>
          <a:off x="2852505" y="2055813"/>
          <a:ext cx="975859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321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досягнень дітей  які  відвідували  гурток   з  інтелектуального  розвитку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охоплених дітей: 55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0514472"/>
              </p:ext>
            </p:extLst>
          </p:nvPr>
        </p:nvGraphicFramePr>
        <p:xfrm>
          <a:off x="3225800" y="1979717"/>
          <a:ext cx="8128000" cy="419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066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5137"/>
            <a:ext cx="10515600" cy="111890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обота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зверненнями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4066"/>
            <a:ext cx="10515600" cy="475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керівника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в групах – 2;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24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видачу довідок про відвідування дитиною освітнього закладу – 3;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видачу довідок співробітникам закладу – 4;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 реєстрацію дітей  - 6;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исьмові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38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21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Річні завдання на 2023-2024 навчальний рік: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орієнтованої поведінки дошкільників через організацію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-соціальних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системних професійних знань педагогів закладу освіти щодо підтримки та розвитку в дитини якісно нових характеристик.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 ментального здоров’я усіх учасників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світнього процесу через використання кращих психолого-педагогічних практик.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                     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082" y="2751255"/>
            <a:ext cx="10515600" cy="3046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56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96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                       а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703597"/>
              </p:ext>
            </p:extLst>
          </p:nvPr>
        </p:nvGraphicFramePr>
        <p:xfrm>
          <a:off x="2578309" y="365125"/>
          <a:ext cx="6700603" cy="6133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735"/>
                <a:gridCol w="3537678"/>
                <a:gridCol w="2758190"/>
              </a:tblGrid>
              <a:tr h="46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9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Відомості</a:t>
                      </a:r>
                      <a:endParaRPr lang="uk-UA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9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uk-UA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9270"/>
                    </a:solidFill>
                  </a:tcPr>
                </a:tc>
              </a:tr>
              <a:tr h="312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 навчання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груп усього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ранній вік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дошкільний вік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годин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44792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 годин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логопедична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4223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годин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інклюзивні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 потужність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12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вихованців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730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</a:t>
                      </a:r>
                      <a:r>
                        <a:rPr lang="uk-UA" sz="2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наповнюваності </a:t>
                      </a: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закладу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109 %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92800">
                <a:tc rowSpan="3">
                  <a:txBody>
                    <a:bodyPr/>
                    <a:lstStyle/>
                    <a:p>
                      <a:pPr algn="ctr"/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3797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  <a:tr h="2789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обслуговуючий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F8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61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99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Якісний склад педагогів за віком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51764"/>
              </p:ext>
            </p:extLst>
          </p:nvPr>
        </p:nvGraphicFramePr>
        <p:xfrm>
          <a:off x="1889760" y="1584008"/>
          <a:ext cx="8747760" cy="403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03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склад педагогів за освітою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518034"/>
              </p:ext>
            </p:extLst>
          </p:nvPr>
        </p:nvGraphicFramePr>
        <p:xfrm>
          <a:off x="3764280" y="1477328"/>
          <a:ext cx="8305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37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педагогів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82177"/>
              </p:ext>
            </p:extLst>
          </p:nvPr>
        </p:nvGraphicFramePr>
        <p:xfrm>
          <a:off x="1364104" y="1843789"/>
          <a:ext cx="9758598" cy="42721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8999"/>
                <a:gridCol w="2857356"/>
                <a:gridCol w="2941177"/>
                <a:gridCol w="1871066"/>
              </a:tblGrid>
              <a:tr h="1526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 про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перепідготовку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пройшли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перепідготовку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Відсоток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1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</a:tr>
              <a:tr h="915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</a:tr>
              <a:tr h="915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0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2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Кваліфікаційний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661782"/>
              </p:ext>
            </p:extLst>
          </p:nvPr>
        </p:nvGraphicFramePr>
        <p:xfrm>
          <a:off x="1432560" y="1690688"/>
          <a:ext cx="102870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овременный абстрактный рисунок фона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стаж  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609960"/>
              </p:ext>
            </p:extLst>
          </p:nvPr>
        </p:nvGraphicFramePr>
        <p:xfrm>
          <a:off x="1950718" y="2055813"/>
          <a:ext cx="8945883" cy="32737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9990"/>
                <a:gridCol w="857382"/>
                <a:gridCol w="1141399"/>
                <a:gridCol w="1251778"/>
                <a:gridCol w="1251778"/>
                <a:gridCol w="1251778"/>
                <a:gridCol w="1251778"/>
              </a:tblGrid>
              <a:tr h="1190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педагогічних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uk-UA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927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педагогічних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працівників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09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355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95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1592</Words>
  <Application>Microsoft Office PowerPoint</Application>
  <PresentationFormat>Широкоэкранный</PresentationFormat>
  <Paragraphs>494</Paragraphs>
  <Slides>35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Хмельницький заклад дошкільної освіти комбінованого типу (ясла – садок) № 7 «Козачок»  Хмельницької міської ради Хмельницької області</vt:lpstr>
      <vt:lpstr>Хмельницький заклад дошкільної освіти № 7 «Козачок»</vt:lpstr>
      <vt:lpstr>ХЗДО № 7 «Козачок»  комбінованого типу</vt:lpstr>
      <vt:lpstr>                       а</vt:lpstr>
      <vt:lpstr>Якісний склад педагогів за віком</vt:lpstr>
      <vt:lpstr>Якісний склад педагогів за освітою</vt:lpstr>
      <vt:lpstr>Підвищення кваліфікації педагогів</vt:lpstr>
      <vt:lpstr>Кваліфікаційний рівень педагогічних працівників </vt:lpstr>
      <vt:lpstr>Дані про педагогічний стаж  працівників закладу: </vt:lpstr>
      <vt:lpstr>Якісний склад педагогічних працівників ХЗДО № 7 «Козачок» за стажем роботи </vt:lpstr>
      <vt:lpstr>Завдання та напрямки роботи  на 2022-2023 начальний рік</vt:lpstr>
      <vt:lpstr>Заклад  дошкільної  освіти працює за   освітніми  програмами : </vt:lpstr>
      <vt:lpstr>Основні завдання методичної служби на 2022/2023 навчальний рік: </vt:lpstr>
      <vt:lpstr> Результати  вивчення  рівнів засвоєння  розділів  програми «Українське  дошкілля»  дітьми старшого дошкільного  віку.</vt:lpstr>
      <vt:lpstr>Вивчення виконання змісту Базового компоненту дошкільної освіти України літьми раннього та  дошкільного віку по Хмельницькому закладі дошкільної  освіти № 7 «Козачок» за 2022/2023 н.р. </vt:lpstr>
      <vt:lpstr>Моніторингове дослідження  діяльності  педагогічного  складу колективу </vt:lpstr>
      <vt:lpstr>Інструменти досліджень:</vt:lpstr>
      <vt:lpstr>Досягнення педагогічного  колективу  на  кінець  навчального  року:</vt:lpstr>
      <vt:lpstr>Результати ІІ етапу діагностики готовності дітей до навчання у школі                                           за 2022/2023 навчальний рік </vt:lpstr>
      <vt:lpstr>                  а</vt:lpstr>
      <vt:lpstr>Робота з охорони праці та безпеки життєдіяльності, цивільного захисту </vt:lpstr>
      <vt:lpstr>Матеріали з цивільного захисту</vt:lpstr>
      <vt:lpstr>Порівняльний аналіз захворюваності,   відвідування та травматизму за  2021 - 2022 роки </vt:lpstr>
      <vt:lpstr>Порівняльний аналіз випадків травматизму за  2021 - 2022 роки </vt:lpstr>
      <vt:lpstr>Порівняльний аналіз виконання норм харчування за  2021 - 2022 роки </vt:lpstr>
      <vt:lpstr>                        а</vt:lpstr>
      <vt:lpstr>Пільги в оплаті за харчування   Всього – 25 дітей</vt:lpstr>
      <vt:lpstr>Діти з особливими освітніми потребами</vt:lpstr>
      <vt:lpstr>Діти з порушенням мовлення</vt:lpstr>
      <vt:lpstr> Діагностичне обстеження рівня засвоєння дітьми програми гуртка англійської мови  </vt:lpstr>
      <vt:lpstr> Діагностичне обстеження рівня засвоєння дітьми програми гуртка з хореографії </vt:lpstr>
      <vt:lpstr>Вивчення досягнень дітей  які  відвідували  гурток   з  інтелектуального  розвитку </vt:lpstr>
      <vt:lpstr>Робота зі зверненнями громадян </vt:lpstr>
      <vt:lpstr>Річні завдання на 2023-2024 навчальний рік:</vt:lpstr>
      <vt:lpstr>                       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33</cp:revision>
  <dcterms:created xsi:type="dcterms:W3CDTF">2023-06-27T09:06:03Z</dcterms:created>
  <dcterms:modified xsi:type="dcterms:W3CDTF">2023-06-28T11:13:26Z</dcterms:modified>
</cp:coreProperties>
</file>